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2" r:id="rId7"/>
    <p:sldId id="263" r:id="rId8"/>
    <p:sldId id="269" r:id="rId9"/>
    <p:sldId id="268" r:id="rId10"/>
    <p:sldId id="265" r:id="rId11"/>
    <p:sldId id="270" r:id="rId12"/>
    <p:sldId id="272"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9" d="100"/>
          <a:sy n="69" d="100"/>
        </p:scale>
        <p:origin x="-840"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fld id="{11EBCD5D-F8FB-4F4D-A842-A9EDB5FAB5D1}" type="datetimeFigureOut">
              <a:rPr lang="en-IN" smtClean="0"/>
              <a:pPr/>
              <a:t>7/6/2016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12958CA-AD2D-4C96-B2D4-C8019796B07A}" type="slidenum">
              <a:rPr lang="en-IN" smtClean="0"/>
              <a:pPr/>
              <a:t>‹#›</a:t>
            </a:fld>
            <a:endParaRPr lang="en-I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11EBCD5D-F8FB-4F4D-A842-A9EDB5FAB5D1}" type="datetimeFigureOut">
              <a:rPr lang="en-IN" smtClean="0"/>
              <a:pPr/>
              <a:t>7/6/2016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12958CA-AD2D-4C96-B2D4-C8019796B07A}" type="slidenum">
              <a:rPr lang="en-IN" smtClean="0"/>
              <a:pPr/>
              <a:t>‹#›</a:t>
            </a:fld>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I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1EBCD5D-F8FB-4F4D-A842-A9EDB5FAB5D1}" type="datetimeFigureOut">
              <a:rPr lang="en-IN" smtClean="0"/>
              <a:pPr/>
              <a:t>7/6/2016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12958CA-AD2D-4C96-B2D4-C8019796B07A}" type="slidenum">
              <a:rPr lang="en-IN" smtClean="0"/>
              <a:pPr/>
              <a:t>‹#›</a:t>
            </a:fld>
            <a:endParaRPr lang="en-I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Date Placeholder 4"/>
          <p:cNvSpPr>
            <a:spLocks noGrp="1"/>
          </p:cNvSpPr>
          <p:nvPr>
            <p:ph type="dt" sz="half" idx="10"/>
          </p:nvPr>
        </p:nvSpPr>
        <p:spPr/>
        <p:txBody>
          <a:bodyPr/>
          <a:lstStyle/>
          <a:p>
            <a:fld id="{11EBCD5D-F8FB-4F4D-A842-A9EDB5FAB5D1}" type="datetimeFigureOut">
              <a:rPr lang="en-IN" smtClean="0"/>
              <a:pPr/>
              <a:t>7/6/2016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12958CA-AD2D-4C96-B2D4-C8019796B07A}" type="slidenum">
              <a:rPr lang="en-IN" smtClean="0"/>
              <a:pPr/>
              <a:t>‹#›</a:t>
            </a:fld>
            <a:endParaRPr lang="en-I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I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Date Placeholder 6"/>
          <p:cNvSpPr>
            <a:spLocks noGrp="1"/>
          </p:cNvSpPr>
          <p:nvPr>
            <p:ph type="dt" sz="half" idx="10"/>
          </p:nvPr>
        </p:nvSpPr>
        <p:spPr/>
        <p:txBody>
          <a:bodyPr/>
          <a:lstStyle/>
          <a:p>
            <a:fld id="{11EBCD5D-F8FB-4F4D-A842-A9EDB5FAB5D1}" type="datetimeFigureOut">
              <a:rPr lang="en-IN" smtClean="0"/>
              <a:pPr/>
              <a:t>7/6/2016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12958CA-AD2D-4C96-B2D4-C8019796B07A}" type="slidenum">
              <a:rPr lang="en-IN" smtClean="0"/>
              <a:pPr/>
              <a:t>‹#›</a:t>
            </a:fld>
            <a:endParaRPr lang="en-I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Date Placeholder 2"/>
          <p:cNvSpPr>
            <a:spLocks noGrp="1"/>
          </p:cNvSpPr>
          <p:nvPr>
            <p:ph type="dt" sz="half" idx="10"/>
          </p:nvPr>
        </p:nvSpPr>
        <p:spPr/>
        <p:txBody>
          <a:bodyPr/>
          <a:lstStyle/>
          <a:p>
            <a:fld id="{11EBCD5D-F8FB-4F4D-A842-A9EDB5FAB5D1}" type="datetimeFigureOut">
              <a:rPr lang="en-IN" smtClean="0"/>
              <a:pPr/>
              <a:t>7/6/2016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12958CA-AD2D-4C96-B2D4-C8019796B07A}" type="slidenum">
              <a:rPr lang="en-IN" smtClean="0"/>
              <a:pPr/>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EBCD5D-F8FB-4F4D-A842-A9EDB5FAB5D1}" type="datetimeFigureOut">
              <a:rPr lang="en-IN" smtClean="0"/>
              <a:pPr/>
              <a:t>7/6/2016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E12958CA-AD2D-4C96-B2D4-C8019796B07A}" type="slidenum">
              <a:rPr lang="en-IN" smtClean="0"/>
              <a:pPr/>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1EBCD5D-F8FB-4F4D-A842-A9EDB5FAB5D1}" type="datetimeFigureOut">
              <a:rPr lang="en-IN" smtClean="0"/>
              <a:pPr/>
              <a:t>7/6/2016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12958CA-AD2D-4C96-B2D4-C8019796B07A}" type="slidenum">
              <a:rPr lang="en-IN" smtClean="0"/>
              <a:pPr/>
              <a:t>‹#›</a:t>
            </a:fld>
            <a:endParaRPr lang="en-I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I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1EBCD5D-F8FB-4F4D-A842-A9EDB5FAB5D1}" type="datetimeFigureOut">
              <a:rPr lang="en-IN" smtClean="0"/>
              <a:pPr/>
              <a:t>7/6/2016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12958CA-AD2D-4C96-B2D4-C8019796B07A}" type="slidenum">
              <a:rPr lang="en-IN" smtClean="0"/>
              <a:pPr/>
              <a:t>‹#›</a:t>
            </a:fld>
            <a:endParaRPr lang="en-I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11EBCD5D-F8FB-4F4D-A842-A9EDB5FAB5D1}" type="datetimeFigureOut">
              <a:rPr lang="en-IN" smtClean="0"/>
              <a:pPr/>
              <a:t>7/6/2016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12958CA-AD2D-4C96-B2D4-C8019796B07A}" type="slidenum">
              <a:rPr lang="en-IN" smtClean="0"/>
              <a:pPr/>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11EBCD5D-F8FB-4F4D-A842-A9EDB5FAB5D1}" type="datetimeFigureOut">
              <a:rPr lang="en-IN" smtClean="0"/>
              <a:pPr/>
              <a:t>7/6/2016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12958CA-AD2D-4C96-B2D4-C8019796B07A}" type="slidenum">
              <a:rPr lang="en-IN" smtClean="0"/>
              <a:pPr/>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0000"/>
            </a:gs>
            <a:gs pos="20000">
              <a:srgbClr val="000040"/>
            </a:gs>
            <a:gs pos="50000">
              <a:srgbClr val="400040"/>
            </a:gs>
            <a:gs pos="75000">
              <a:srgbClr val="8F0040"/>
            </a:gs>
            <a:gs pos="89999">
              <a:srgbClr val="F27300"/>
            </a:gs>
            <a:gs pos="100000">
              <a:srgbClr val="FFBF00"/>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EBCD5D-F8FB-4F4D-A842-A9EDB5FAB5D1}" type="datetimeFigureOut">
              <a:rPr lang="en-IN" smtClean="0"/>
              <a:pPr/>
              <a:t>7/6/2016</a:t>
            </a:fld>
            <a:endParaRPr lang="en-I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2958CA-AD2D-4C96-B2D4-C8019796B07A}" type="slidenum">
              <a:rPr lang="en-IN" smtClean="0"/>
              <a:pPr/>
              <a:t>‹#›</a:t>
            </a:fld>
            <a:endParaRPr lang="en-I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download (4).png"/>
          <p:cNvPicPr>
            <a:picLocks noChangeAspect="1"/>
          </p:cNvPicPr>
          <p:nvPr/>
        </p:nvPicPr>
        <p:blipFill>
          <a:blip r:embed="rId2" cstate="print"/>
          <a:stretch>
            <a:fillRect/>
          </a:stretch>
        </p:blipFill>
        <p:spPr>
          <a:xfrm>
            <a:off x="611560" y="548680"/>
            <a:ext cx="5616624" cy="5256584"/>
          </a:xfrm>
          <a:prstGeom prst="rect">
            <a:avLst/>
          </a:prstGeom>
        </p:spPr>
      </p:pic>
      <p:sp>
        <p:nvSpPr>
          <p:cNvPr id="5" name="Rectangle 4"/>
          <p:cNvSpPr/>
          <p:nvPr/>
        </p:nvSpPr>
        <p:spPr>
          <a:xfrm flipH="1">
            <a:off x="6660232" y="4149081"/>
            <a:ext cx="2304256" cy="923330"/>
          </a:xfrm>
          <a:prstGeom prst="rect">
            <a:avLst/>
          </a:prstGeom>
        </p:spPr>
        <p:txBody>
          <a:bodyPr wrap="square">
            <a:spAutoFit/>
          </a:bodyPr>
          <a:lstStyle/>
          <a:p>
            <a:endParaRPr lang="en-IN" dirty="0" smtClean="0"/>
          </a:p>
          <a:p>
            <a:endParaRPr lang="en-IN" dirty="0"/>
          </a:p>
          <a:p>
            <a:endParaRPr lang="en-IN"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200"/>
            </a:gs>
            <a:gs pos="45000">
              <a:srgbClr val="FF7A00"/>
            </a:gs>
            <a:gs pos="70000">
              <a:srgbClr val="FF0300"/>
            </a:gs>
            <a:gs pos="100000">
              <a:srgbClr val="4D0808"/>
            </a:gs>
          </a:gsLst>
          <a:lin ang="5400000" scaled="0"/>
          <a:tileRect/>
        </a:gra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IN" i="1" u="sng" dirty="0" smtClean="0"/>
              <a:t>WHAT’S COORDINATE GEOMETRY </a:t>
            </a:r>
            <a:endParaRPr lang="en-IN" i="1" u="sng" dirty="0"/>
          </a:p>
        </p:txBody>
      </p:sp>
      <p:sp>
        <p:nvSpPr>
          <p:cNvPr id="5" name="Rectangle 4"/>
          <p:cNvSpPr/>
          <p:nvPr/>
        </p:nvSpPr>
        <p:spPr>
          <a:xfrm>
            <a:off x="467544" y="1556792"/>
            <a:ext cx="8280920" cy="4524315"/>
          </a:xfrm>
          <a:prstGeom prst="rect">
            <a:avLst/>
          </a:prstGeom>
        </p:spPr>
        <p:txBody>
          <a:bodyPr wrap="square">
            <a:spAutoFit/>
          </a:bodyPr>
          <a:lstStyle/>
          <a:p>
            <a:r>
              <a:rPr lang="en-IN" sz="3200" dirty="0"/>
              <a:t>The coordinate geometry is an important branch of </a:t>
            </a:r>
            <a:r>
              <a:rPr lang="en-IN" sz="3200" dirty="0" smtClean="0"/>
              <a:t>mathematics</a:t>
            </a:r>
            <a:r>
              <a:rPr lang="en-IN" sz="3200" dirty="0"/>
              <a:t> </a:t>
            </a:r>
            <a:r>
              <a:rPr lang="en-IN" sz="3200" dirty="0" smtClean="0"/>
              <a:t>which </a:t>
            </a:r>
            <a:r>
              <a:rPr lang="en-IN" sz="3200" dirty="0"/>
              <a:t>mainly helps us to locate </a:t>
            </a:r>
            <a:r>
              <a:rPr lang="en-IN" sz="3200" dirty="0" smtClean="0"/>
              <a:t>points </a:t>
            </a:r>
            <a:r>
              <a:rPr lang="en-IN" sz="3200" dirty="0"/>
              <a:t>in a plane. </a:t>
            </a:r>
            <a:r>
              <a:rPr lang="en-IN" sz="3200" dirty="0" smtClean="0"/>
              <a:t>It’s uses </a:t>
            </a:r>
            <a:r>
              <a:rPr lang="en-IN" sz="3200" dirty="0"/>
              <a:t>are spread in all </a:t>
            </a:r>
            <a:r>
              <a:rPr lang="en-IN" sz="3200" dirty="0" smtClean="0"/>
              <a:t>branches like </a:t>
            </a:r>
            <a:r>
              <a:rPr lang="en-IN" sz="3200" dirty="0"/>
              <a:t>trigonometry, </a:t>
            </a:r>
            <a:r>
              <a:rPr lang="en-IN" sz="3200" dirty="0" smtClean="0"/>
              <a:t>calculus, dimensional </a:t>
            </a:r>
            <a:r>
              <a:rPr lang="en-IN" sz="3200" dirty="0"/>
              <a:t>geometry etc. </a:t>
            </a:r>
            <a:endParaRPr lang="en-IN" sz="3200" dirty="0" smtClean="0"/>
          </a:p>
          <a:p>
            <a:endParaRPr lang="en-IN" sz="3200" dirty="0"/>
          </a:p>
          <a:p>
            <a:r>
              <a:rPr lang="en-IN" sz="3200" dirty="0" smtClean="0"/>
              <a:t>Along with many fields like architecture, mechanics, astronomy etc. most importantly in GPS system and communication.</a:t>
            </a:r>
            <a:endParaRPr lang="en-IN" sz="32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download (1).jpg"/>
          <p:cNvPicPr>
            <a:picLocks noChangeAspect="1"/>
          </p:cNvPicPr>
          <p:nvPr/>
        </p:nvPicPr>
        <p:blipFill>
          <a:blip r:embed="rId2" cstate="print"/>
          <a:stretch>
            <a:fillRect/>
          </a:stretch>
        </p:blipFill>
        <p:spPr>
          <a:xfrm>
            <a:off x="1043608" y="1196752"/>
            <a:ext cx="6984776" cy="4968552"/>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200"/>
            </a:gs>
            <a:gs pos="45000">
              <a:srgbClr val="FF7A00"/>
            </a:gs>
            <a:gs pos="70000">
              <a:srgbClr val="FF0300"/>
            </a:gs>
            <a:gs pos="100000">
              <a:srgbClr val="4D0808"/>
            </a:gs>
          </a:gsLst>
          <a:lin ang="5400000" scaled="0"/>
          <a:tileRect/>
        </a:gradFill>
        <a:effectLst/>
      </p:bgPr>
    </p:bg>
    <p:spTree>
      <p:nvGrpSpPr>
        <p:cNvPr id="1" name=""/>
        <p:cNvGrpSpPr/>
        <p:nvPr/>
      </p:nvGrpSpPr>
      <p:grpSpPr>
        <a:xfrm>
          <a:off x="0" y="0"/>
          <a:ext cx="0" cy="0"/>
          <a:chOff x="0" y="0"/>
          <a:chExt cx="0" cy="0"/>
        </a:xfrm>
      </p:grpSpPr>
      <p:sp>
        <p:nvSpPr>
          <p:cNvPr id="2049" name="Rectangle 1"/>
          <p:cNvSpPr>
            <a:spLocks noChangeArrowheads="1"/>
          </p:cNvSpPr>
          <p:nvPr/>
        </p:nvSpPr>
        <p:spPr bwMode="auto">
          <a:xfrm>
            <a:off x="0" y="-128990"/>
            <a:ext cx="9144000" cy="69865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buFont typeface="Wingdings" pitchFamily="2" charset="2"/>
              <a:buChar char="v"/>
            </a:pPr>
            <a:r>
              <a:rPr kumimoji="0" lang="en-US" sz="2800" b="0" i="0" u="none" strike="noStrike" cap="none" normalizeH="0" baseline="0" dirty="0" smtClean="0">
                <a:ln>
                  <a:noFill/>
                </a:ln>
                <a:effectLst/>
                <a:latin typeface="Trebuchet MS" pitchFamily="34" charset="0"/>
                <a:ea typeface="Calibri" pitchFamily="34" charset="0"/>
                <a:cs typeface="Times New Roman" pitchFamily="18" charset="0"/>
              </a:rPr>
              <a:t>Coordinate geometry is applied to many professions and used by many in real life. For example in case of computer, programmers</a:t>
            </a:r>
            <a:r>
              <a:rPr kumimoji="0" lang="en-US" sz="2800" b="0" i="0" u="none" strike="noStrike" cap="none" normalizeH="0" dirty="0" smtClean="0">
                <a:ln>
                  <a:noFill/>
                </a:ln>
                <a:effectLst/>
                <a:latin typeface="Trebuchet MS" pitchFamily="34" charset="0"/>
                <a:ea typeface="Calibri" pitchFamily="34" charset="0"/>
                <a:cs typeface="Times New Roman" pitchFamily="18" charset="0"/>
              </a:rPr>
              <a:t> </a:t>
            </a:r>
            <a:r>
              <a:rPr kumimoji="0" lang="en-US" sz="2800" b="0" i="0" u="none" strike="noStrike" cap="none" normalizeH="0" baseline="0" dirty="0" smtClean="0">
                <a:ln>
                  <a:noFill/>
                </a:ln>
                <a:effectLst/>
                <a:latin typeface="Trebuchet MS" pitchFamily="34" charset="0"/>
                <a:ea typeface="Calibri" pitchFamily="34" charset="0"/>
                <a:cs typeface="Times New Roman" pitchFamily="18" charset="0"/>
              </a:rPr>
              <a:t>use coordinate geometry because most of the programs generate PDF files</a:t>
            </a:r>
            <a:r>
              <a:rPr kumimoji="0" lang="en-US" sz="2800" b="0" i="0" u="none" strike="noStrike" cap="none" normalizeH="0" dirty="0" smtClean="0">
                <a:ln>
                  <a:noFill/>
                </a:ln>
                <a:effectLst/>
                <a:latin typeface="Trebuchet MS" pitchFamily="34" charset="0"/>
                <a:ea typeface="Calibri" pitchFamily="34" charset="0"/>
                <a:cs typeface="Times New Roman" pitchFamily="18" charset="0"/>
              </a:rPr>
              <a:t> a</a:t>
            </a:r>
            <a:r>
              <a:rPr kumimoji="0" lang="en-US" sz="2800" b="0" i="0" u="none" strike="noStrike" cap="none" normalizeH="0" baseline="0" dirty="0" smtClean="0">
                <a:ln>
                  <a:noFill/>
                </a:ln>
                <a:effectLst/>
                <a:latin typeface="Trebuchet MS" pitchFamily="34" charset="0"/>
                <a:ea typeface="Calibri" pitchFamily="34" charset="0"/>
                <a:cs typeface="Times New Roman" pitchFamily="18" charset="0"/>
              </a:rPr>
              <a:t>nd in a PDF file, the printed page is one big coordinate plane.</a:t>
            </a:r>
          </a:p>
          <a:p>
            <a:pPr lvl="0" fontAlgn="base">
              <a:spcBef>
                <a:spcPct val="0"/>
              </a:spcBef>
              <a:spcAft>
                <a:spcPct val="0"/>
              </a:spcAft>
              <a:buFont typeface="Wingdings" pitchFamily="2" charset="2"/>
              <a:buChar char="v"/>
            </a:pPr>
            <a:r>
              <a:rPr kumimoji="0" lang="en-US" sz="2800" b="0" i="0" u="none" strike="noStrike" cap="none" normalizeH="0" baseline="0" dirty="0" smtClean="0">
                <a:ln>
                  <a:noFill/>
                </a:ln>
                <a:effectLst/>
                <a:latin typeface="Trebuchet MS" pitchFamily="34" charset="0"/>
                <a:ea typeface="Calibri" pitchFamily="34" charset="0"/>
                <a:cs typeface="Times New Roman" pitchFamily="18" charset="0"/>
              </a:rPr>
              <a:t>It is thus used to position elements on the page. PDF files that are produced contain text, images and line drawings, all of which are placed into position by using (</a:t>
            </a:r>
            <a:r>
              <a:rPr kumimoji="0" lang="en-US" sz="2800" b="0" i="0" u="none" strike="noStrike" cap="none" normalizeH="0" baseline="0" dirty="0" err="1" smtClean="0">
                <a:ln>
                  <a:noFill/>
                </a:ln>
                <a:effectLst/>
                <a:latin typeface="Trebuchet MS" pitchFamily="34" charset="0"/>
                <a:ea typeface="Calibri" pitchFamily="34" charset="0"/>
                <a:cs typeface="Times New Roman" pitchFamily="18" charset="0"/>
              </a:rPr>
              <a:t>x,y</a:t>
            </a:r>
            <a:r>
              <a:rPr kumimoji="0" lang="en-US" sz="2800" b="0" i="0" u="none" strike="noStrike" cap="none" normalizeH="0" baseline="0" dirty="0" smtClean="0">
                <a:ln>
                  <a:noFill/>
                </a:ln>
                <a:effectLst/>
                <a:latin typeface="Trebuchet MS" pitchFamily="34" charset="0"/>
                <a:ea typeface="Calibri" pitchFamily="34" charset="0"/>
                <a:cs typeface="Times New Roman" pitchFamily="18" charset="0"/>
              </a:rPr>
              <a:t>) coordinates, distances, slopes, and simple trigonometry.</a:t>
            </a:r>
            <a:r>
              <a:rPr kumimoji="0" lang="en-US" sz="2800" b="0" i="0" u="none" strike="noStrike" cap="none" normalizeH="0" baseline="0" dirty="0" smtClean="0">
                <a:ln>
                  <a:noFill/>
                </a:ln>
                <a:solidFill>
                  <a:srgbClr val="CCEEDD"/>
                </a:solidFill>
                <a:effectLst/>
                <a:latin typeface="Trebuchet MS" pitchFamily="34" charset="0"/>
                <a:ea typeface="Times New Roman" pitchFamily="18" charset="0"/>
                <a:cs typeface="Times New Roman" pitchFamily="18" charset="0"/>
              </a:rPr>
              <a:t> </a:t>
            </a:r>
          </a:p>
          <a:p>
            <a:pPr lvl="0" fontAlgn="base">
              <a:spcBef>
                <a:spcPct val="0"/>
              </a:spcBef>
              <a:spcAft>
                <a:spcPct val="0"/>
              </a:spcAft>
              <a:buFont typeface="Wingdings" pitchFamily="2" charset="2"/>
              <a:buChar char="v"/>
            </a:pPr>
            <a:r>
              <a:rPr kumimoji="0" lang="en-US" sz="2800" b="0" i="0" u="none" strike="noStrike" cap="none" normalizeH="0" baseline="0" dirty="0" smtClean="0">
                <a:ln>
                  <a:noFill/>
                </a:ln>
                <a:effectLst/>
                <a:latin typeface="Trebuchet MS" pitchFamily="34" charset="0"/>
                <a:ea typeface="Times New Roman" pitchFamily="18" charset="0"/>
                <a:cs typeface="Times New Roman" pitchFamily="18" charset="0"/>
              </a:rPr>
              <a:t>It is also applied in scanners</a:t>
            </a:r>
            <a:r>
              <a:rPr kumimoji="0" lang="en-US" sz="2800" b="0" i="0" u="none" strike="noStrike" cap="none" normalizeH="0" dirty="0" smtClean="0">
                <a:ln>
                  <a:noFill/>
                </a:ln>
                <a:effectLst/>
                <a:latin typeface="Trebuchet MS" pitchFamily="34" charset="0"/>
                <a:ea typeface="Times New Roman" pitchFamily="18" charset="0"/>
                <a:cs typeface="Times New Roman" pitchFamily="18" charset="0"/>
              </a:rPr>
              <a:t> which </a:t>
            </a:r>
            <a:r>
              <a:rPr kumimoji="0" lang="en-US" sz="2800" b="0" i="0" u="none" strike="noStrike" cap="none" normalizeH="0" baseline="0" dirty="0" smtClean="0">
                <a:ln>
                  <a:noFill/>
                </a:ln>
                <a:effectLst/>
                <a:latin typeface="Trebuchet MS" pitchFamily="34" charset="0"/>
                <a:ea typeface="Times New Roman" pitchFamily="18" charset="0"/>
                <a:cs typeface="Times New Roman" pitchFamily="18" charset="0"/>
              </a:rPr>
              <a:t>make use of coordinate geometry to reproduce the exact image of the selected picture in the computer. It manipulates the points of each information in the original documents and reproduces them in soft copy.</a:t>
            </a:r>
            <a:endParaRPr kumimoji="0" lang="en-US" sz="2800" b="0" i="0" u="none" strike="noStrike" cap="none" normalizeH="0" baseline="0" dirty="0" smtClean="0">
              <a:ln>
                <a:noFill/>
              </a:ln>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476672"/>
            <a:ext cx="8748464" cy="523220"/>
          </a:xfrm>
          <a:prstGeom prst="rect">
            <a:avLst/>
          </a:prstGeom>
        </p:spPr>
        <p:txBody>
          <a:bodyPr wrap="square">
            <a:spAutoFit/>
          </a:bodyPr>
          <a:lstStyle/>
          <a:p>
            <a:pPr lvl="0" eaLnBrk="0" fontAlgn="base" hangingPunct="0">
              <a:spcBef>
                <a:spcPct val="0"/>
              </a:spcBef>
              <a:spcAft>
                <a:spcPct val="0"/>
              </a:spcAft>
            </a:pPr>
            <a:r>
              <a:rPr lang="en-US" sz="2800" dirty="0">
                <a:solidFill>
                  <a:srgbClr val="CCEEDD"/>
                </a:solidFill>
                <a:ea typeface="Times New Roman" pitchFamily="18" charset="0"/>
                <a:cs typeface="Times New Roman" pitchFamily="18" charset="0"/>
              </a:rPr>
              <a:t> </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25" name="Rectangle 1"/>
          <p:cNvSpPr>
            <a:spLocks noChangeArrowheads="1"/>
          </p:cNvSpPr>
          <p:nvPr/>
        </p:nvSpPr>
        <p:spPr bwMode="auto">
          <a:xfrm>
            <a:off x="0" y="5064703"/>
            <a:ext cx="9144000" cy="184665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CCEEDD"/>
                </a:solidFill>
                <a:effectLst/>
                <a:latin typeface="Trebuchet MS" pitchFamily="34" charset="0"/>
                <a:ea typeface="Times New Roman" pitchFamily="18" charset="0"/>
                <a:cs typeface="Times New Roman" pitchFamily="18" charset="0"/>
              </a:rPr>
              <a:t>Coordinate geometry is also used in manipulating images. The selected image is like a big coordinate plane with each color information as each individual points. Thus when the colors of the pictures are being manipulated, the points are changed.</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9" name="Picture 8" descr="Rgb-raster-image.png"/>
          <p:cNvPicPr>
            <a:picLocks noChangeAspect="1"/>
          </p:cNvPicPr>
          <p:nvPr/>
        </p:nvPicPr>
        <p:blipFill>
          <a:blip r:embed="rId2" cstate="print"/>
          <a:stretch>
            <a:fillRect/>
          </a:stretch>
        </p:blipFill>
        <p:spPr>
          <a:xfrm>
            <a:off x="1403648" y="0"/>
            <a:ext cx="6192688" cy="5079365"/>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200"/>
            </a:gs>
            <a:gs pos="45000">
              <a:srgbClr val="FF7A00"/>
            </a:gs>
            <a:gs pos="70000">
              <a:srgbClr val="FF0300"/>
            </a:gs>
            <a:gs pos="100000">
              <a:srgbClr val="4D0808"/>
            </a:gs>
          </a:gsLst>
          <a:lin ang="5400000" scaled="0"/>
          <a:tileRect/>
        </a:gradFill>
        <a:effectLst/>
      </p:bgPr>
    </p:bg>
    <p:spTree>
      <p:nvGrpSpPr>
        <p:cNvPr id="1" name=""/>
        <p:cNvGrpSpPr/>
        <p:nvPr/>
      </p:nvGrpSpPr>
      <p:grpSpPr>
        <a:xfrm>
          <a:off x="0" y="0"/>
          <a:ext cx="0" cy="0"/>
          <a:chOff x="0" y="0"/>
          <a:chExt cx="0" cy="0"/>
        </a:xfrm>
      </p:grpSpPr>
      <p:pic>
        <p:nvPicPr>
          <p:cNvPr id="21506" name="Picture 2" descr="C:\Documents and Settings\Taruben\Desktop\Co-ordinate Geometry\ex07_excelwindow.gif"/>
          <p:cNvPicPr>
            <a:picLocks noChangeAspect="1" noChangeArrowheads="1"/>
          </p:cNvPicPr>
          <p:nvPr/>
        </p:nvPicPr>
        <p:blipFill>
          <a:blip r:embed="rId2" cstate="print"/>
          <a:srcRect/>
          <a:stretch>
            <a:fillRect/>
          </a:stretch>
        </p:blipFill>
        <p:spPr bwMode="auto">
          <a:xfrm>
            <a:off x="755576" y="908720"/>
            <a:ext cx="7518400" cy="4568825"/>
          </a:xfrm>
          <a:prstGeom prst="rect">
            <a:avLst/>
          </a:prstGeom>
          <a:noFill/>
          <a:ln w="9525">
            <a:noFill/>
            <a:miter lim="800000"/>
            <a:headEnd/>
            <a:tailEnd/>
          </a:ln>
        </p:spPr>
      </p:pic>
      <p:pic>
        <p:nvPicPr>
          <p:cNvPr id="21507" name="Picture 3" descr="C:\Documents and Settings\Taruben\Desktop\Co-ordinate Geometry\Excel Programme table.gif"/>
          <p:cNvPicPr>
            <a:picLocks noChangeAspect="1" noChangeArrowheads="1"/>
          </p:cNvPicPr>
          <p:nvPr/>
        </p:nvPicPr>
        <p:blipFill>
          <a:blip r:embed="rId3" cstate="print"/>
          <a:srcRect/>
          <a:stretch>
            <a:fillRect/>
          </a:stretch>
        </p:blipFill>
        <p:spPr bwMode="auto">
          <a:xfrm>
            <a:off x="1475656" y="2708920"/>
            <a:ext cx="6380162" cy="2743200"/>
          </a:xfrm>
          <a:prstGeom prst="rect">
            <a:avLst/>
          </a:prstGeom>
          <a:noFill/>
          <a:ln w="9525">
            <a:noFill/>
            <a:miter lim="800000"/>
            <a:headEnd/>
            <a:tailEnd/>
          </a:ln>
        </p:spPr>
      </p:pic>
      <p:sp>
        <p:nvSpPr>
          <p:cNvPr id="21509" name="TextBox 4"/>
          <p:cNvSpPr txBox="1">
            <a:spLocks noChangeArrowheads="1"/>
          </p:cNvSpPr>
          <p:nvPr/>
        </p:nvSpPr>
        <p:spPr bwMode="auto">
          <a:xfrm>
            <a:off x="1219200" y="5983288"/>
            <a:ext cx="6781800" cy="646112"/>
          </a:xfrm>
          <a:prstGeom prst="rect">
            <a:avLst/>
          </a:prstGeom>
          <a:noFill/>
          <a:ln w="9525">
            <a:noFill/>
            <a:miter lim="800000"/>
            <a:headEnd/>
            <a:tailEnd/>
          </a:ln>
        </p:spPr>
        <p:txBody>
          <a:bodyPr>
            <a:spAutoFit/>
          </a:bodyPr>
          <a:lstStyle/>
          <a:p>
            <a:r>
              <a:rPr lang="en-US" sz="3600" b="1" dirty="0" smtClean="0"/>
              <a:t>        Cell </a:t>
            </a:r>
            <a:r>
              <a:rPr lang="en-US" sz="3600" b="1" dirty="0"/>
              <a:t>Address is (D,3) or D3</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0000"/>
            </a:gs>
            <a:gs pos="20000">
              <a:srgbClr val="000040"/>
            </a:gs>
            <a:gs pos="50000">
              <a:srgbClr val="400040"/>
            </a:gs>
            <a:gs pos="75000">
              <a:srgbClr val="8F0040"/>
            </a:gs>
            <a:gs pos="89999">
              <a:srgbClr val="F27300"/>
            </a:gs>
            <a:gs pos="100000">
              <a:srgbClr val="FFBF00"/>
            </a:gs>
          </a:gsLst>
          <a:lin ang="5400000" scaled="0"/>
          <a:tileRect/>
        </a:gradFill>
        <a:effectLst/>
      </p:bgPr>
    </p:bg>
    <p:spTree>
      <p:nvGrpSpPr>
        <p:cNvPr id="1" name=""/>
        <p:cNvGrpSpPr/>
        <p:nvPr/>
      </p:nvGrpSpPr>
      <p:grpSpPr>
        <a:xfrm>
          <a:off x="0" y="0"/>
          <a:ext cx="0" cy="0"/>
          <a:chOff x="0" y="0"/>
          <a:chExt cx="0" cy="0"/>
        </a:xfrm>
      </p:grpSpPr>
      <p:pic>
        <p:nvPicPr>
          <p:cNvPr id="2" name="Picture 2" descr="C:\Documents and Settings\Taruben\Desktop\Co-ordinate Geometry\latitudelongitude.jpg"/>
          <p:cNvPicPr>
            <a:picLocks noChangeAspect="1" noChangeArrowheads="1"/>
          </p:cNvPicPr>
          <p:nvPr/>
        </p:nvPicPr>
        <p:blipFill>
          <a:blip r:embed="rId2" cstate="print"/>
          <a:srcRect/>
          <a:stretch>
            <a:fillRect/>
          </a:stretch>
        </p:blipFill>
        <p:spPr bwMode="auto">
          <a:xfrm>
            <a:off x="683567" y="548680"/>
            <a:ext cx="7776865" cy="561662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200"/>
            </a:gs>
            <a:gs pos="45000">
              <a:srgbClr val="FF7A00"/>
            </a:gs>
            <a:gs pos="70000">
              <a:srgbClr val="FF0300"/>
            </a:gs>
            <a:gs pos="100000">
              <a:srgbClr val="4D0808"/>
            </a:gs>
          </a:gsLst>
          <a:lin ang="5400000" scaled="0"/>
          <a:tileRect/>
        </a:gradFill>
        <a:effectLst/>
      </p:bgPr>
    </p:bg>
    <p:spTree>
      <p:nvGrpSpPr>
        <p:cNvPr id="1" name=""/>
        <p:cNvGrpSpPr/>
        <p:nvPr/>
      </p:nvGrpSpPr>
      <p:grpSpPr>
        <a:xfrm>
          <a:off x="0" y="0"/>
          <a:ext cx="0" cy="0"/>
          <a:chOff x="0" y="0"/>
          <a:chExt cx="0" cy="0"/>
        </a:xfrm>
      </p:grpSpPr>
      <p:pic>
        <p:nvPicPr>
          <p:cNvPr id="31746" name="Picture 2" descr="http://www.chrispye-woodcarving.com/slipstones/graphics/roman.jpg"/>
          <p:cNvPicPr>
            <a:picLocks noChangeAspect="1" noChangeArrowheads="1"/>
          </p:cNvPicPr>
          <p:nvPr/>
        </p:nvPicPr>
        <p:blipFill>
          <a:blip r:embed="rId2" cstate="print"/>
          <a:srcRect l="19691" t="11890" r="8923"/>
          <a:stretch>
            <a:fillRect/>
          </a:stretch>
        </p:blipFill>
        <p:spPr bwMode="auto">
          <a:xfrm>
            <a:off x="4724400" y="1905000"/>
            <a:ext cx="4419600" cy="3952875"/>
          </a:xfrm>
          <a:prstGeom prst="rect">
            <a:avLst/>
          </a:prstGeom>
          <a:noFill/>
          <a:ln w="9525">
            <a:noFill/>
            <a:miter lim="800000"/>
            <a:headEnd/>
            <a:tailEnd/>
          </a:ln>
        </p:spPr>
      </p:pic>
      <p:sp>
        <p:nvSpPr>
          <p:cNvPr id="3" name="Rectangle 2"/>
          <p:cNvSpPr/>
          <p:nvPr/>
        </p:nvSpPr>
        <p:spPr>
          <a:xfrm>
            <a:off x="1219200" y="609600"/>
            <a:ext cx="6340197" cy="923330"/>
          </a:xfrm>
          <a:prstGeom prst="rect">
            <a:avLst/>
          </a:prstGeom>
          <a:noFill/>
        </p:spPr>
        <p:txBody>
          <a:bodyPr wrap="none">
            <a:spAutoFit/>
          </a:bodyPr>
          <a:lstStyle/>
          <a:p>
            <a:pPr algn="ctr">
              <a:defRPr/>
            </a:pPr>
            <a:r>
              <a:rPr lang="en-US"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a typeface="+mn-ea"/>
              </a:rPr>
              <a:t>Lettering with Grid</a:t>
            </a:r>
          </a:p>
        </p:txBody>
      </p:sp>
      <p:pic>
        <p:nvPicPr>
          <p:cNvPr id="31748" name="Picture 3" descr="C:\Documents and Settings\Taruben\Desktop\Co-ordinate Geometry\30295-Clipart-Illustration-Of-A-Background-Of-Colorful-Led-Lights-Illuminated-In-Random-Horizontal-And-Vertical-Lines-In-A-Grid.jpg"/>
          <p:cNvPicPr>
            <a:picLocks noChangeAspect="1" noChangeArrowheads="1"/>
          </p:cNvPicPr>
          <p:nvPr/>
        </p:nvPicPr>
        <p:blipFill>
          <a:blip r:embed="rId3" cstate="print"/>
          <a:srcRect/>
          <a:stretch>
            <a:fillRect/>
          </a:stretch>
        </p:blipFill>
        <p:spPr bwMode="auto">
          <a:xfrm>
            <a:off x="152400" y="1533525"/>
            <a:ext cx="4752975" cy="47529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www.bom.gov.au/weather/radar/about/images/nearby_radars_marburg.png"/>
          <p:cNvPicPr>
            <a:picLocks noChangeAspect="1" noChangeArrowheads="1"/>
          </p:cNvPicPr>
          <p:nvPr/>
        </p:nvPicPr>
        <p:blipFill>
          <a:blip r:embed="rId2" cstate="print"/>
          <a:srcRect/>
          <a:stretch>
            <a:fillRect/>
          </a:stretch>
        </p:blipFill>
        <p:spPr bwMode="auto">
          <a:xfrm>
            <a:off x="2123728" y="836712"/>
            <a:ext cx="4848225" cy="5362575"/>
          </a:xfrm>
          <a:prstGeom prst="rect">
            <a:avLst/>
          </a:prstGeom>
          <a:noFill/>
          <a:ln w="9525">
            <a:noFill/>
            <a:miter lim="800000"/>
            <a:headEnd/>
            <a:tailEnd/>
          </a:ln>
        </p:spPr>
      </p:pic>
      <p:sp>
        <p:nvSpPr>
          <p:cNvPr id="25604" name="TextBox 3"/>
          <p:cNvSpPr txBox="1">
            <a:spLocks noChangeArrowheads="1"/>
          </p:cNvSpPr>
          <p:nvPr/>
        </p:nvSpPr>
        <p:spPr bwMode="auto">
          <a:xfrm>
            <a:off x="381000" y="1828800"/>
            <a:ext cx="554960" cy="3785652"/>
          </a:xfrm>
          <a:prstGeom prst="rect">
            <a:avLst/>
          </a:prstGeom>
          <a:noFill/>
          <a:ln w="9525">
            <a:noFill/>
            <a:miter lim="800000"/>
            <a:headEnd/>
            <a:tailEnd/>
          </a:ln>
        </p:spPr>
        <p:txBody>
          <a:bodyPr wrap="none">
            <a:spAutoFit/>
          </a:bodyPr>
          <a:lstStyle/>
          <a:p>
            <a:r>
              <a:rPr lang="en-US" sz="4000" b="1" dirty="0">
                <a:solidFill>
                  <a:srgbClr val="FF0000"/>
                </a:solidFill>
                <a:latin typeface="Times New Roman" pitchFamily="-107" charset="0"/>
                <a:cs typeface="Times New Roman" pitchFamily="-107" charset="0"/>
              </a:rPr>
              <a:t>R</a:t>
            </a:r>
          </a:p>
          <a:p>
            <a:r>
              <a:rPr lang="en-US" sz="4000" b="1" dirty="0">
                <a:solidFill>
                  <a:srgbClr val="FF0000"/>
                </a:solidFill>
                <a:latin typeface="Times New Roman" pitchFamily="-107" charset="0"/>
                <a:cs typeface="Times New Roman" pitchFamily="-107" charset="0"/>
              </a:rPr>
              <a:t>A</a:t>
            </a:r>
          </a:p>
          <a:p>
            <a:r>
              <a:rPr lang="en-US" sz="4000" b="1" dirty="0">
                <a:solidFill>
                  <a:srgbClr val="FF0000"/>
                </a:solidFill>
                <a:latin typeface="Times New Roman" pitchFamily="-107" charset="0"/>
                <a:cs typeface="Times New Roman" pitchFamily="-107" charset="0"/>
              </a:rPr>
              <a:t>D</a:t>
            </a:r>
          </a:p>
          <a:p>
            <a:r>
              <a:rPr lang="en-US" sz="4000" b="1" dirty="0">
                <a:solidFill>
                  <a:srgbClr val="FF0000"/>
                </a:solidFill>
                <a:latin typeface="Times New Roman" pitchFamily="-107" charset="0"/>
                <a:cs typeface="Times New Roman" pitchFamily="-107" charset="0"/>
              </a:rPr>
              <a:t>A</a:t>
            </a:r>
          </a:p>
          <a:p>
            <a:r>
              <a:rPr lang="en-US" sz="4000" b="1" dirty="0">
                <a:solidFill>
                  <a:srgbClr val="FF0000"/>
                </a:solidFill>
                <a:latin typeface="Times New Roman" pitchFamily="-107" charset="0"/>
                <a:cs typeface="Times New Roman" pitchFamily="-107" charset="0"/>
              </a:rPr>
              <a:t>R</a:t>
            </a:r>
          </a:p>
          <a:p>
            <a:endParaRPr lang="en-US" sz="4000" b="1" dirty="0">
              <a:solidFill>
                <a:srgbClr val="FF0000"/>
              </a:solidFill>
              <a:latin typeface="Times New Roman" pitchFamily="-107" charset="0"/>
              <a:cs typeface="Times New Roman" pitchFamily="-107" charset="0"/>
            </a:endParaRPr>
          </a:p>
        </p:txBody>
      </p:sp>
      <p:sp>
        <p:nvSpPr>
          <p:cNvPr id="25605" name="TextBox 4"/>
          <p:cNvSpPr txBox="1">
            <a:spLocks noChangeArrowheads="1"/>
          </p:cNvSpPr>
          <p:nvPr/>
        </p:nvSpPr>
        <p:spPr bwMode="auto">
          <a:xfrm>
            <a:off x="7620000" y="1981200"/>
            <a:ext cx="668773" cy="3170099"/>
          </a:xfrm>
          <a:prstGeom prst="rect">
            <a:avLst/>
          </a:prstGeom>
          <a:noFill/>
          <a:ln w="9525">
            <a:noFill/>
            <a:miter lim="800000"/>
            <a:headEnd/>
            <a:tailEnd/>
          </a:ln>
        </p:spPr>
        <p:txBody>
          <a:bodyPr wrap="none">
            <a:spAutoFit/>
          </a:bodyPr>
          <a:lstStyle/>
          <a:p>
            <a:r>
              <a:rPr lang="en-US" sz="4000" b="1" dirty="0" smtClean="0">
                <a:solidFill>
                  <a:srgbClr val="FF0000"/>
                </a:solidFill>
                <a:latin typeface="Times New Roman" pitchFamily="-107" charset="0"/>
                <a:cs typeface="Times New Roman" pitchFamily="-107" charset="0"/>
              </a:rPr>
              <a:t>M</a:t>
            </a:r>
          </a:p>
          <a:p>
            <a:endParaRPr lang="en-US" sz="4000" b="1" dirty="0" smtClean="0">
              <a:solidFill>
                <a:srgbClr val="FF0000"/>
              </a:solidFill>
              <a:latin typeface="Times New Roman" pitchFamily="-107" charset="0"/>
              <a:cs typeface="Times New Roman" pitchFamily="-107" charset="0"/>
            </a:endParaRPr>
          </a:p>
          <a:p>
            <a:r>
              <a:rPr lang="en-US" sz="4000" b="1" dirty="0" smtClean="0">
                <a:solidFill>
                  <a:srgbClr val="FF0000"/>
                </a:solidFill>
                <a:latin typeface="Times New Roman" pitchFamily="-107" charset="0"/>
                <a:cs typeface="Times New Roman" pitchFamily="-107" charset="0"/>
              </a:rPr>
              <a:t>A</a:t>
            </a:r>
          </a:p>
          <a:p>
            <a:endParaRPr lang="en-US" sz="4000" b="1" dirty="0" smtClean="0">
              <a:solidFill>
                <a:srgbClr val="FF0000"/>
              </a:solidFill>
              <a:latin typeface="Times New Roman" pitchFamily="-107" charset="0"/>
              <a:cs typeface="Times New Roman" pitchFamily="-107" charset="0"/>
            </a:endParaRPr>
          </a:p>
          <a:p>
            <a:r>
              <a:rPr lang="en-US" sz="4000" b="1" dirty="0" smtClean="0">
                <a:solidFill>
                  <a:srgbClr val="FF0000"/>
                </a:solidFill>
                <a:latin typeface="Times New Roman" pitchFamily="-107" charset="0"/>
                <a:cs typeface="Times New Roman" pitchFamily="-107" charset="0"/>
              </a:rPr>
              <a:t>P</a:t>
            </a:r>
            <a:endParaRPr lang="en-US" sz="4000" b="1" dirty="0">
              <a:solidFill>
                <a:srgbClr val="FF0000"/>
              </a:solidFill>
              <a:latin typeface="Times New Roman" pitchFamily="-107" charset="0"/>
              <a:cs typeface="Times New Roman" pitchFamily="-107"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Taruben\Desktop\Co-ordinate Geometry\utmworld.gif"/>
          <p:cNvPicPr>
            <a:picLocks noChangeAspect="1" noChangeArrowheads="1"/>
          </p:cNvPicPr>
          <p:nvPr/>
        </p:nvPicPr>
        <p:blipFill>
          <a:blip r:embed="rId2" cstate="print"/>
          <a:srcRect r="3166" b="3448"/>
          <a:stretch>
            <a:fillRect/>
          </a:stretch>
        </p:blipFill>
        <p:spPr bwMode="auto">
          <a:xfrm>
            <a:off x="899592" y="1052736"/>
            <a:ext cx="7128792" cy="5040560"/>
          </a:xfrm>
          <a:prstGeom prst="rect">
            <a:avLst/>
          </a:prstGeom>
          <a:noFill/>
          <a:ln w="9525">
            <a:noFill/>
            <a:miter lim="800000"/>
            <a:headEnd/>
            <a:tailEnd/>
          </a:ln>
        </p:spPr>
      </p:pic>
      <p:sp>
        <p:nvSpPr>
          <p:cNvPr id="4" name="Rectangle 3"/>
          <p:cNvSpPr/>
          <p:nvPr/>
        </p:nvSpPr>
        <p:spPr>
          <a:xfrm>
            <a:off x="1547664" y="332656"/>
            <a:ext cx="5760640" cy="646331"/>
          </a:xfrm>
          <a:prstGeom prst="rect">
            <a:avLst/>
          </a:prstGeom>
        </p:spPr>
        <p:txBody>
          <a:bodyPr wrap="square">
            <a:spAutoFit/>
          </a:bodyPr>
          <a:lstStyle/>
          <a:p>
            <a:r>
              <a:rPr lang="en-IN" sz="3600" dirty="0">
                <a:solidFill>
                  <a:schemeClr val="bg1"/>
                </a:solidFill>
              </a:rPr>
              <a:t>CONVERSION FROM 3D to 2D</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200"/>
            </a:gs>
            <a:gs pos="45000">
              <a:srgbClr val="FF7A00"/>
            </a:gs>
            <a:gs pos="70000">
              <a:srgbClr val="FF0300"/>
            </a:gs>
            <a:gs pos="100000">
              <a:srgbClr val="4D0808"/>
            </a:gs>
          </a:gsLst>
          <a:lin ang="5400000" scaled="0"/>
          <a:tileRect/>
        </a:gradFill>
        <a:effectLst/>
      </p:bgPr>
    </p:bg>
    <p:spTree>
      <p:nvGrpSpPr>
        <p:cNvPr id="1" name=""/>
        <p:cNvGrpSpPr/>
        <p:nvPr/>
      </p:nvGrpSpPr>
      <p:grpSpPr>
        <a:xfrm>
          <a:off x="0" y="0"/>
          <a:ext cx="0" cy="0"/>
          <a:chOff x="0" y="0"/>
          <a:chExt cx="0" cy="0"/>
        </a:xfrm>
      </p:grpSpPr>
      <p:pic>
        <p:nvPicPr>
          <p:cNvPr id="28674" name="Picture 2" descr="http://www.filetransit.com/images/screen/e51680d53eb5dc1a171a3d59507834f3_Advanced_Net_Monitor_for_Classroom_Professional.gif"/>
          <p:cNvPicPr>
            <a:picLocks noChangeAspect="1" noChangeArrowheads="1"/>
          </p:cNvPicPr>
          <p:nvPr/>
        </p:nvPicPr>
        <p:blipFill>
          <a:blip r:embed="rId2" cstate="print"/>
          <a:srcRect/>
          <a:stretch>
            <a:fillRect/>
          </a:stretch>
        </p:blipFill>
        <p:spPr bwMode="auto">
          <a:xfrm>
            <a:off x="300038" y="1143000"/>
            <a:ext cx="8482012" cy="5486400"/>
          </a:xfrm>
          <a:prstGeom prst="rect">
            <a:avLst/>
          </a:prstGeom>
          <a:noFill/>
          <a:ln w="9525">
            <a:noFill/>
            <a:miter lim="800000"/>
            <a:headEnd/>
            <a:tailEnd/>
          </a:ln>
        </p:spPr>
      </p:pic>
      <p:sp>
        <p:nvSpPr>
          <p:cNvPr id="28675" name="Rectangle 3"/>
          <p:cNvSpPr>
            <a:spLocks noChangeArrowheads="1"/>
          </p:cNvSpPr>
          <p:nvPr/>
        </p:nvSpPr>
        <p:spPr bwMode="auto">
          <a:xfrm>
            <a:off x="152400" y="152400"/>
            <a:ext cx="8991600" cy="1077913"/>
          </a:xfrm>
          <a:prstGeom prst="rect">
            <a:avLst/>
          </a:prstGeom>
          <a:solidFill>
            <a:srgbClr val="FFFF00"/>
          </a:solidFill>
          <a:ln w="9525">
            <a:noFill/>
            <a:miter lim="800000"/>
            <a:headEnd/>
            <a:tailEnd/>
          </a:ln>
        </p:spPr>
        <p:txBody>
          <a:bodyPr>
            <a:spAutoFit/>
          </a:bodyPr>
          <a:lstStyle/>
          <a:p>
            <a:r>
              <a:rPr lang="en-US" sz="3600" b="1">
                <a:solidFill>
                  <a:srgbClr val="310DB3"/>
                </a:solidFill>
                <a:latin typeface="Times New Roman" pitchFamily="-107" charset="0"/>
                <a:cs typeface="Times New Roman" pitchFamily="-107" charset="0"/>
              </a:rPr>
              <a:t>The screen</a:t>
            </a:r>
            <a:r>
              <a:rPr lang="en-US" sz="2800" b="1">
                <a:solidFill>
                  <a:srgbClr val="310DB3"/>
                </a:solidFill>
                <a:latin typeface="Times New Roman" pitchFamily="-107" charset="0"/>
                <a:cs typeface="Times New Roman" pitchFamily="-107" charset="0"/>
              </a:rPr>
              <a:t> </a:t>
            </a:r>
            <a:r>
              <a:rPr lang="en-US" sz="2800" b="1">
                <a:solidFill>
                  <a:srgbClr val="FF0000"/>
                </a:solidFill>
                <a:latin typeface="Times New Roman" pitchFamily="-107" charset="0"/>
                <a:cs typeface="Times New Roman" pitchFamily="-107" charset="0"/>
              </a:rPr>
              <a:t>you are looking at is a grid of thousands of tiny dots called pixels that together make up the image</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solidFill>
                  <a:srgbClr val="FFFF00"/>
                </a:solidFill>
              </a:rPr>
              <a:t>BY</a:t>
            </a:r>
            <a:br>
              <a:rPr lang="en-US" b="1" dirty="0" smtClean="0">
                <a:solidFill>
                  <a:srgbClr val="FFFF00"/>
                </a:solidFill>
              </a:rPr>
            </a:br>
            <a:r>
              <a:rPr lang="en-US" b="1" dirty="0" smtClean="0">
                <a:solidFill>
                  <a:srgbClr val="FFFF00"/>
                </a:solidFill>
              </a:rPr>
              <a:t>B.M CHAUBEY</a:t>
            </a:r>
            <a:endParaRPr lang="en-US" b="1" dirty="0">
              <a:solidFill>
                <a:srgbClr val="FFFF00"/>
              </a:solidFill>
            </a:endParaRPr>
          </a:p>
        </p:txBody>
      </p:sp>
      <p:sp>
        <p:nvSpPr>
          <p:cNvPr id="3" name="Subtitle 2"/>
          <p:cNvSpPr>
            <a:spLocks noGrp="1"/>
          </p:cNvSpPr>
          <p:nvPr>
            <p:ph type="subTitle" idx="1"/>
          </p:nvPr>
        </p:nvSpPr>
        <p:spPr/>
        <p:txBody>
          <a:bodyPr/>
          <a:lstStyle/>
          <a:p>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79</TotalTime>
  <Words>288</Words>
  <Application>Microsoft Office PowerPoint</Application>
  <PresentationFormat>On-screen Show (4:3)</PresentationFormat>
  <Paragraphs>25</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Slide 1</vt:lpstr>
      <vt:lpstr>WHAT’S COORDINATE GEOMETRY </vt:lpstr>
      <vt:lpstr>Slide 3</vt:lpstr>
      <vt:lpstr>Slide 4</vt:lpstr>
      <vt:lpstr>Slide 5</vt:lpstr>
      <vt:lpstr>Slide 6</vt:lpstr>
      <vt:lpstr>Slide 7</vt:lpstr>
      <vt:lpstr>Slide 8</vt:lpstr>
      <vt:lpstr>Slide 9</vt:lpstr>
      <vt:lpstr>Slide 10</vt:lpstr>
      <vt:lpstr>Slide 11</vt:lpstr>
      <vt:lpstr>BY B.M CHAUBEY</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Sanya</dc:creator>
  <cp:lastModifiedBy>User</cp:lastModifiedBy>
  <cp:revision>11</cp:revision>
  <dcterms:created xsi:type="dcterms:W3CDTF">2016-06-21T01:07:46Z</dcterms:created>
  <dcterms:modified xsi:type="dcterms:W3CDTF">2016-07-06T06:20:00Z</dcterms:modified>
</cp:coreProperties>
</file>